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7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31"/>
  </p:normalViewPr>
  <p:slideViewPr>
    <p:cSldViewPr snapToGrid="0" snapToObjects="1">
      <p:cViewPr>
        <p:scale>
          <a:sx n="100" d="100"/>
          <a:sy n="100" d="100"/>
        </p:scale>
        <p:origin x="46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F0F6A8-3AF1-4640-985D-7CA794C94106}" type="datetimeFigureOut">
              <a:rPr lang="en-GB" smtClean="0"/>
              <a:t>26/05/2017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252BF6-B04B-544C-AD31-CAEB8B0F56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05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252BF6-B04B-544C-AD31-CAEB8B0F567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2201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28C91F5-6EB2-7544-8526-4B307F8892DA}" type="datetime1">
              <a:rPr lang="en-GB" smtClean="0"/>
              <a:t>26/05/2017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r>
              <a:rPr lang="en-US" smtClean="0"/>
              <a:t>Created by James Taylor www.theteacherjames.com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14C9B-3A2E-734D-BF95-32FC0BC33BC8}" type="datetime1">
              <a:rPr lang="en-GB" smtClean="0"/>
              <a:t>26/05/2017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298138"/>
            <a:ext cx="5499719" cy="498470"/>
          </a:xfrm>
        </p:spPr>
        <p:txBody>
          <a:bodyPr/>
          <a:lstStyle>
            <a:lvl1pPr>
              <a:defRPr sz="800"/>
            </a:lvl1pPr>
          </a:lstStyle>
          <a:p>
            <a:r>
              <a:rPr lang="en-US" dirty="0" smtClean="0"/>
              <a:t>Created by James Taylor </a:t>
            </a:r>
            <a:r>
              <a:rPr lang="en-US" dirty="0" err="1" smtClean="0"/>
              <a:t>www.theteacherjames.com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A1FF-AA0F-014E-A66E-37F04483475B}" type="datetime1">
              <a:rPr lang="en-GB" smtClean="0"/>
              <a:t>26/05/2017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James Taylor www.theteacherjames.com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3083C-57BD-2244-A749-39A90C69DF9D}" type="datetime1">
              <a:rPr lang="en-GB" smtClean="0"/>
              <a:t>26/05/2017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James Taylor www.theteacherjames.com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36A94-E7DF-3849-AA16-388D29166009}" type="datetime1">
              <a:rPr lang="en-GB" smtClean="0"/>
              <a:t>26/05/2017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James Taylor www.theteacherjames.com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C6D25-88FD-A249-BBAA-D21491FFA0AB}" type="datetime1">
              <a:rPr lang="en-GB" smtClean="0"/>
              <a:t>26/05/2017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James Taylor www.theteacherjames.com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6EDEA-ED1F-9B4F-B8B7-7C7A68EDE5CE}" type="datetime1">
              <a:rPr lang="en-GB" smtClean="0"/>
              <a:t>26/05/2017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James Taylor www.theteacherjames.com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12976-5EA6-2348-912F-AE688FA4CF16}" type="datetime1">
              <a:rPr lang="en-GB" smtClean="0"/>
              <a:t>26/05/2017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James Taylor www.theteacherjames.com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64740-93A0-CF48-BB52-3478194755A5}" type="datetime1">
              <a:rPr lang="en-GB" smtClean="0"/>
              <a:t>26/05/2017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James Taylor www.theteacherjames.com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F1A7C-A583-BA45-9474-91A5F9488FFA}" type="datetime1">
              <a:rPr lang="en-GB" smtClean="0"/>
              <a:t>26/05/2017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James Taylor www.theteacherjames.com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FA673-8D12-4845-9F1C-83A9280C5181}" type="datetime1">
              <a:rPr lang="en-GB" smtClean="0"/>
              <a:t>26/05/2017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James Taylor www.theteacherjames.com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07516-2D40-E947-8E41-5EBC529DD59D}" type="datetime1">
              <a:rPr lang="en-GB" smtClean="0"/>
              <a:t>26/05/2017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James Taylor www.theteacherjames.com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AF593-A7FC-434F-B384-94BE4DD58844}" type="datetime1">
              <a:rPr lang="en-GB" smtClean="0"/>
              <a:t>26/05/2017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James Taylor www.theteacherjames.com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8D9C4-F2C7-554A-BABA-EA534D0FF099}" type="datetime1">
              <a:rPr lang="en-GB" smtClean="0"/>
              <a:t>26/05/2017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James Taylor www.theteacherjames.com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7E06E-FEF8-FE43-8D06-F2A8F0219F4F}" type="datetime1">
              <a:rPr lang="en-GB" smtClean="0"/>
              <a:t>26/05/2017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James Taylor www.theteacherjames.com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33911-A2B5-0F41-B88F-33FE4C32324E}" type="datetime1">
              <a:rPr lang="en-GB" smtClean="0"/>
              <a:t>26/05/2017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James Taylor www.theteacherjames.com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8D431-9281-EE4F-A1B8-43111EAA96E8}" type="datetime1">
              <a:rPr lang="en-GB" smtClean="0"/>
              <a:t>26/05/2017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James Taylor www.theteacherjames.com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E1F1D3D-4044-8E4D-A946-CB0012BE49CF}" type="datetime1">
              <a:rPr lang="en-GB" smtClean="0"/>
              <a:t>26/05/2017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Created by James Taylor www.theteacherjames.com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jpg"/><Relationship Id="rId5" Type="http://schemas.openxmlformats.org/officeDocument/2006/relationships/image" Target="../media/image7.jpg"/><Relationship Id="rId6" Type="http://schemas.openxmlformats.org/officeDocument/2006/relationships/image" Target="../media/image8.jpg"/><Relationship Id="rId7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zapatopi.net/treeoctopus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youtu.be/AkwWcHekMdo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dl.org/sites/default/files/documents/assets/pdf/education-outreach/fake-news-and-what-we-can-do-about-it.Pdf)" TargetMode="External"/><Relationship Id="rId4" Type="http://schemas.openxmlformats.org/officeDocument/2006/relationships/hyperlink" Target="http://www.readwritethink.org/classroom-resources/lesson-plans/hoax-hoax-strategies-online-1135.Html?Tab=4)" TargetMode="External"/><Relationship Id="rId5" Type="http://schemas.openxmlformats.org/officeDocument/2006/relationships/hyperlink" Target="https://youtu.be/AkwWcHekMdo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theteacherjam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86508" y="662779"/>
            <a:ext cx="9755187" cy="2587178"/>
          </a:xfrm>
        </p:spPr>
        <p:txBody>
          <a:bodyPr/>
          <a:lstStyle/>
          <a:p>
            <a:r>
              <a:rPr lang="en-GB" dirty="0" smtClean="0"/>
              <a:t>Fake news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57561" y="3227827"/>
            <a:ext cx="9755187" cy="1228724"/>
          </a:xfrm>
        </p:spPr>
        <p:txBody>
          <a:bodyPr/>
          <a:lstStyle/>
          <a:p>
            <a:r>
              <a:rPr lang="en-GB" dirty="0" smtClean="0"/>
              <a:t>created by James Taylor</a:t>
            </a:r>
            <a:br>
              <a:rPr lang="en-GB" dirty="0" smtClean="0"/>
            </a:br>
            <a:r>
              <a:rPr lang="en-GB" dirty="0" err="1" smtClean="0"/>
              <a:t>www.theteacherjames.com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3488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news?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6600" dirty="0" smtClean="0"/>
              <a:t>with your partner, Write a definition of news</a:t>
            </a:r>
            <a:endParaRPr lang="en-GB" sz="6600" dirty="0"/>
          </a:p>
        </p:txBody>
      </p:sp>
      <p:sp>
        <p:nvSpPr>
          <p:cNvPr id="4" name="TextBox 3"/>
          <p:cNvSpPr txBox="1"/>
          <p:nvPr/>
        </p:nvSpPr>
        <p:spPr>
          <a:xfrm>
            <a:off x="495300" y="2654300"/>
            <a:ext cx="10585207" cy="212365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“A </a:t>
            </a:r>
            <a:r>
              <a:rPr lang="en-US" sz="4400" dirty="0"/>
              <a:t>printed, broadcast or </a:t>
            </a:r>
            <a:r>
              <a:rPr lang="en-US" sz="4400" dirty="0" smtClean="0"/>
              <a:t>digital report </a:t>
            </a:r>
            <a:r>
              <a:rPr lang="en-US" sz="4400" dirty="0"/>
              <a:t>of factual information about important events in the world, country or local area.”</a:t>
            </a:r>
            <a:endParaRPr lang="en-GB" sz="4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1601" y="6413500"/>
            <a:ext cx="5499719" cy="276090"/>
          </a:xfrm>
        </p:spPr>
        <p:txBody>
          <a:bodyPr/>
          <a:lstStyle/>
          <a:p>
            <a:r>
              <a:rPr lang="en-US" sz="800" dirty="0" smtClean="0"/>
              <a:t>Created by James Taylor </a:t>
            </a:r>
            <a:r>
              <a:rPr lang="en-US" sz="800" dirty="0" err="1" smtClean="0"/>
              <a:t>www.theteacherjames.com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107492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1"/>
            <a:ext cx="10396882" cy="1244600"/>
          </a:xfrm>
        </p:spPr>
        <p:txBody>
          <a:bodyPr/>
          <a:lstStyle/>
          <a:p>
            <a:r>
              <a:rPr lang="en-GB" smtClean="0"/>
              <a:t>Where do you get your news?</a:t>
            </a:r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65" r="5997"/>
          <a:stretch/>
        </p:blipFill>
        <p:spPr>
          <a:xfrm>
            <a:off x="660399" y="1183067"/>
            <a:ext cx="3096056" cy="205152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6455" y="1182085"/>
            <a:ext cx="4127500" cy="21342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3955" y="1182085"/>
            <a:ext cx="3114244" cy="21342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" y="3234592"/>
            <a:ext cx="3847391" cy="217561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7791" y="3234592"/>
            <a:ext cx="3234620" cy="217560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10" y="3234592"/>
            <a:ext cx="3255789" cy="216459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58242" y="1695167"/>
            <a:ext cx="9652000" cy="3323987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7000" dirty="0" smtClean="0"/>
              <a:t>Discuss the advantages and disadvantages of your favourite news source.</a:t>
            </a:r>
            <a:endParaRPr lang="en-GB" sz="7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James Taylor www.theteacherjames.com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892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5100" y="468894"/>
            <a:ext cx="5221568" cy="5221568"/>
          </a:xfrm>
        </p:spPr>
      </p:pic>
      <p:sp>
        <p:nvSpPr>
          <p:cNvPr id="5" name="Rectangle 4"/>
          <p:cNvSpPr/>
          <p:nvPr/>
        </p:nvSpPr>
        <p:spPr>
          <a:xfrm>
            <a:off x="4446868" y="1186852"/>
            <a:ext cx="7084732" cy="378565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571500" indent="-571500">
              <a:buFont typeface="Arial" charset="0"/>
              <a:buChar char="•"/>
            </a:pPr>
            <a:r>
              <a:rPr lang="en-US" sz="4000" dirty="0">
                <a:solidFill>
                  <a:srgbClr val="000000"/>
                </a:solidFill>
              </a:rPr>
              <a:t>What is fake </a:t>
            </a:r>
            <a:r>
              <a:rPr lang="en-US" sz="4000" dirty="0" smtClean="0">
                <a:solidFill>
                  <a:srgbClr val="000000"/>
                </a:solidFill>
              </a:rPr>
              <a:t>news?</a:t>
            </a:r>
          </a:p>
          <a:p>
            <a:pPr marL="571500" indent="-571500">
              <a:buFont typeface="Arial" charset="0"/>
              <a:buChar char="•"/>
            </a:pPr>
            <a:r>
              <a:rPr lang="en-US" sz="4000" dirty="0" smtClean="0">
                <a:solidFill>
                  <a:srgbClr val="000000"/>
                </a:solidFill>
              </a:rPr>
              <a:t>What </a:t>
            </a:r>
            <a:r>
              <a:rPr lang="en-US" sz="4000" dirty="0">
                <a:solidFill>
                  <a:srgbClr val="000000"/>
                </a:solidFill>
              </a:rPr>
              <a:t>is a fake news site</a:t>
            </a:r>
            <a:r>
              <a:rPr lang="en-US" sz="4000" dirty="0" smtClean="0">
                <a:solidFill>
                  <a:srgbClr val="000000"/>
                </a:solidFill>
              </a:rPr>
              <a:t>?</a:t>
            </a:r>
            <a:endParaRPr lang="en-US" sz="4000" dirty="0">
              <a:solidFill>
                <a:srgbClr val="000000"/>
              </a:solidFill>
            </a:endParaRPr>
          </a:p>
          <a:p>
            <a:pPr marL="571500" indent="-571500">
              <a:buFont typeface="Arial" charset="0"/>
              <a:buChar char="•"/>
            </a:pPr>
            <a:r>
              <a:rPr lang="en-US" sz="4000" dirty="0" smtClean="0">
                <a:solidFill>
                  <a:srgbClr val="000000"/>
                </a:solidFill>
              </a:rPr>
              <a:t>Why do people publish fake news?</a:t>
            </a:r>
            <a:endParaRPr lang="en-US" sz="4000" dirty="0">
              <a:solidFill>
                <a:srgbClr val="000000"/>
              </a:solidFill>
            </a:endParaRPr>
          </a:p>
          <a:p>
            <a:pPr marL="571500" indent="-571500">
              <a:buFont typeface="Arial" charset="0"/>
              <a:buChar char="•"/>
            </a:pPr>
            <a:r>
              <a:rPr lang="en-US" sz="4000" dirty="0" smtClean="0">
                <a:solidFill>
                  <a:srgbClr val="000000"/>
                </a:solidFill>
              </a:rPr>
              <a:t>What’s the connection with social media?</a:t>
            </a:r>
            <a:endParaRPr lang="en-GB" sz="4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James Taylor www.theteacherjames.com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571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Fake or real?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800" cap="none" dirty="0" smtClean="0"/>
              <a:t>Go to </a:t>
            </a:r>
            <a:r>
              <a:rPr lang="en-GB" sz="4800" cap="none" dirty="0" smtClean="0">
                <a:hlinkClick r:id="rId2"/>
              </a:rPr>
              <a:t>http://zapatopi.Net/treeoctopus/</a:t>
            </a:r>
            <a:r>
              <a:rPr lang="en-GB" sz="4800" cap="none" dirty="0" smtClean="0"/>
              <a:t> and make a list of reasons why this website could be real or could be fake</a:t>
            </a:r>
            <a:endParaRPr lang="en-GB" sz="4800" cap="non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James Taylor www.theteacherjames.com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41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77800" y="292101"/>
            <a:ext cx="3873500" cy="5422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/>
              <a:t>Fake or real?</a:t>
            </a:r>
          </a:p>
          <a:p>
            <a:endParaRPr lang="en-GB" dirty="0"/>
          </a:p>
          <a:p>
            <a:r>
              <a:rPr lang="en-GB" sz="3900" cap="none" dirty="0" smtClean="0">
                <a:solidFill>
                  <a:schemeClr val="tx1"/>
                </a:solidFill>
              </a:rPr>
              <a:t>Make a list of reasons why you think it might be real and might be fake.</a:t>
            </a:r>
            <a:endParaRPr lang="en-GB" sz="3900" cap="none" dirty="0">
              <a:solidFill>
                <a:schemeClr val="tx1"/>
              </a:solidFill>
            </a:endParaRP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1300" y="495301"/>
            <a:ext cx="7679744" cy="5803899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James Taylor www.theteacherjames.com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273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0500"/>
            <a:ext cx="9863482" cy="28829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Fake or real? </a:t>
            </a:r>
            <a:br>
              <a:rPr lang="en-GB" dirty="0" smtClean="0"/>
            </a:br>
            <a:r>
              <a:rPr lang="en-GB" cap="none" dirty="0" smtClean="0">
                <a:solidFill>
                  <a:schemeClr val="tx1"/>
                </a:solidFill>
              </a:rPr>
              <a:t>Make </a:t>
            </a:r>
            <a:r>
              <a:rPr lang="en-GB" cap="none" dirty="0">
                <a:solidFill>
                  <a:schemeClr val="tx1"/>
                </a:solidFill>
              </a:rPr>
              <a:t>a list of reasons why you think it might be real and might be fake.</a:t>
            </a:r>
            <a:br>
              <a:rPr lang="en-GB" cap="none" dirty="0">
                <a:solidFill>
                  <a:schemeClr val="tx1"/>
                </a:solidFill>
              </a:rPr>
            </a:b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60064"/>
            <a:ext cx="12180605" cy="3889935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James Taylor www.theteacherjames.com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372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3305"/>
            <a:ext cx="3594100" cy="5059295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Fake or real?</a:t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sz="4000" cap="none" dirty="0">
                <a:solidFill>
                  <a:schemeClr val="tx1"/>
                </a:solidFill>
              </a:rPr>
              <a:t>Make a list of reasons why you think it might be real and might be fake.</a:t>
            </a:r>
            <a:r>
              <a:rPr lang="en-GB" cap="none" dirty="0">
                <a:solidFill>
                  <a:schemeClr val="tx1"/>
                </a:solidFill>
              </a:rPr>
              <a:t/>
            </a:r>
            <a:br>
              <a:rPr lang="en-GB" cap="none" dirty="0">
                <a:solidFill>
                  <a:schemeClr val="tx1"/>
                </a:solidFill>
              </a:rPr>
            </a:b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1300" y="503305"/>
            <a:ext cx="8092930" cy="5846695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James Taylor www.theteacherjames.com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638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Discuss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3200" cap="none" dirty="0" smtClean="0"/>
              <a:t>Was it easy or difficult to determine whether the news was fake or real? Please explain.  </a:t>
            </a:r>
          </a:p>
          <a:p>
            <a:r>
              <a:rPr lang="en-US" sz="3200" cap="none" dirty="0" smtClean="0"/>
              <a:t>What were some clues that the news was not true?  </a:t>
            </a:r>
          </a:p>
          <a:p>
            <a:r>
              <a:rPr lang="en-US" sz="3200" cap="none" dirty="0" smtClean="0"/>
              <a:t>How did you feel when you found a news story was fake if you originally thought it was real?</a:t>
            </a:r>
            <a:endParaRPr lang="en-GB" sz="3200" cap="non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James Taylor www.theteacherjames.com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31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to spot fake news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685801" y="1837765"/>
            <a:ext cx="42291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Watch the video and make a list of the strategies they mention to spot fake news.</a:t>
            </a:r>
            <a:endParaRPr lang="en-GB" sz="4400" dirty="0"/>
          </a:p>
        </p:txBody>
      </p:sp>
      <p:sp>
        <p:nvSpPr>
          <p:cNvPr id="6" name="TextBox 5"/>
          <p:cNvSpPr txBox="1"/>
          <p:nvPr/>
        </p:nvSpPr>
        <p:spPr>
          <a:xfrm>
            <a:off x="685801" y="1837765"/>
            <a:ext cx="4394199" cy="353943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GB" sz="2800" dirty="0" smtClean="0"/>
              <a:t>Consider the source</a:t>
            </a:r>
          </a:p>
          <a:p>
            <a:pPr marL="285750" indent="-285750">
              <a:buFont typeface="Arial" charset="0"/>
              <a:buChar char="•"/>
            </a:pPr>
            <a:r>
              <a:rPr lang="en-GB" sz="2800" dirty="0" smtClean="0"/>
              <a:t>Read beyond the headline</a:t>
            </a:r>
          </a:p>
          <a:p>
            <a:pPr marL="285750" indent="-285750">
              <a:buFont typeface="Arial" charset="0"/>
              <a:buChar char="•"/>
            </a:pPr>
            <a:r>
              <a:rPr lang="en-GB" sz="2800" dirty="0" smtClean="0"/>
              <a:t>Check the author</a:t>
            </a:r>
          </a:p>
          <a:p>
            <a:pPr marL="285750" indent="-285750">
              <a:buFont typeface="Arial" charset="0"/>
              <a:buChar char="•"/>
            </a:pPr>
            <a:r>
              <a:rPr lang="en-GB" sz="2800" dirty="0" smtClean="0"/>
              <a:t>What’s the support?</a:t>
            </a:r>
          </a:p>
          <a:p>
            <a:pPr marL="285750" indent="-285750">
              <a:buFont typeface="Arial" charset="0"/>
              <a:buChar char="•"/>
            </a:pPr>
            <a:r>
              <a:rPr lang="en-GB" sz="2800" dirty="0" smtClean="0"/>
              <a:t>Check the date</a:t>
            </a:r>
          </a:p>
          <a:p>
            <a:pPr marL="285750" indent="-285750">
              <a:buFont typeface="Arial" charset="0"/>
              <a:buChar char="•"/>
            </a:pPr>
            <a:r>
              <a:rPr lang="en-GB" sz="2800" dirty="0" smtClean="0"/>
              <a:t>Is this some kind of joke?</a:t>
            </a:r>
          </a:p>
          <a:p>
            <a:pPr marL="285750" indent="-285750">
              <a:buFont typeface="Arial" charset="0"/>
              <a:buChar char="•"/>
            </a:pPr>
            <a:r>
              <a:rPr lang="en-GB" sz="2800" dirty="0" smtClean="0"/>
              <a:t>Check your biases</a:t>
            </a:r>
          </a:p>
          <a:p>
            <a:pPr marL="285750" indent="-285750">
              <a:buFont typeface="Arial" charset="0"/>
              <a:buChar char="•"/>
            </a:pPr>
            <a:r>
              <a:rPr lang="en-GB" sz="2800" dirty="0" smtClean="0"/>
              <a:t>Consult the experts</a:t>
            </a:r>
          </a:p>
        </p:txBody>
      </p:sp>
      <p:sp>
        <p:nvSpPr>
          <p:cNvPr id="7" name="Action Button: Movie 6">
            <a:hlinkClick r:id="rId2" highlightClick="1"/>
          </p:cNvPr>
          <p:cNvSpPr/>
          <p:nvPr/>
        </p:nvSpPr>
        <p:spPr>
          <a:xfrm>
            <a:off x="6629400" y="1919802"/>
            <a:ext cx="3949700" cy="3313799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James Taylor www.theteacherjames.com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613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Fact-checking sites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1" y="2020950"/>
            <a:ext cx="6289675" cy="131123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027" y="3515372"/>
            <a:ext cx="4851400" cy="19318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573" y="2020950"/>
            <a:ext cx="4180854" cy="13191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1" y="3515372"/>
            <a:ext cx="5575300" cy="13589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James Taylor www.theteacherjames.com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85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1"/>
            <a:ext cx="10396882" cy="1511300"/>
          </a:xfrm>
        </p:spPr>
        <p:txBody>
          <a:bodyPr/>
          <a:lstStyle/>
          <a:p>
            <a:r>
              <a:rPr lang="en-GB" dirty="0" smtClean="0"/>
              <a:t>Discuss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1219200"/>
            <a:ext cx="10394707" cy="4155385"/>
          </a:xfrm>
        </p:spPr>
        <p:txBody>
          <a:bodyPr>
            <a:noAutofit/>
          </a:bodyPr>
          <a:lstStyle/>
          <a:p>
            <a:r>
              <a:rPr lang="en-US" sz="2800" cap="none" dirty="0" smtClean="0"/>
              <a:t>What have you learned today?</a:t>
            </a:r>
          </a:p>
          <a:p>
            <a:r>
              <a:rPr lang="en-US" sz="2800" cap="none" dirty="0" smtClean="0"/>
              <a:t>Will this change the way you look at news in the future?</a:t>
            </a:r>
          </a:p>
          <a:p>
            <a:r>
              <a:rPr lang="en-US" sz="2800" cap="none" dirty="0" smtClean="0"/>
              <a:t>Do you think people in your society are good are finding fake news?</a:t>
            </a:r>
          </a:p>
          <a:p>
            <a:r>
              <a:rPr lang="en-US" sz="2800" cap="none" dirty="0" smtClean="0"/>
              <a:t>Do you think we rely too much on social media for our news?</a:t>
            </a:r>
          </a:p>
          <a:p>
            <a:r>
              <a:rPr lang="en-US" sz="2800" cap="none" dirty="0" smtClean="0"/>
              <a:t>What can we do about fake news? What can we do individually and what might we do with others in our school or larger community?</a:t>
            </a:r>
            <a:endParaRPr lang="en-GB" sz="2800" cap="non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James Taylor www.theteacherjames.com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57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Credit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1638300"/>
            <a:ext cx="10394707" cy="3657599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cap="none" dirty="0" smtClean="0"/>
              <a:t>This lesson plan was created by </a:t>
            </a:r>
            <a:r>
              <a:rPr lang="en-GB" cap="none" dirty="0"/>
              <a:t>J</a:t>
            </a:r>
            <a:r>
              <a:rPr lang="en-GB" cap="none" dirty="0" smtClean="0"/>
              <a:t>ames </a:t>
            </a:r>
            <a:r>
              <a:rPr lang="en-GB" cap="none" dirty="0"/>
              <a:t>T</a:t>
            </a:r>
            <a:r>
              <a:rPr lang="en-GB" cap="none" dirty="0" smtClean="0"/>
              <a:t>aylor at </a:t>
            </a:r>
            <a:r>
              <a:rPr lang="en-GB" cap="none" dirty="0" smtClean="0">
                <a:hlinkClick r:id="rId2"/>
              </a:rPr>
              <a:t>www.theteacherjames.com</a:t>
            </a:r>
            <a:r>
              <a:rPr lang="en-GB" cap="none" dirty="0" smtClean="0"/>
              <a:t>. It is adapted from a lesson plan by the Anti Defamation League   (</a:t>
            </a:r>
            <a:r>
              <a:rPr lang="en-GB" cap="none" dirty="0" smtClean="0">
                <a:hlinkClick r:id="rId3"/>
              </a:rPr>
              <a:t>www.Adl.Org/sites/default/files/documents/assets/pdf/education-outreach/fake-news-and-what-we-can-do-about-it.Pdf)</a:t>
            </a:r>
            <a:r>
              <a:rPr lang="en-GB" cap="none" dirty="0" smtClean="0"/>
              <a:t> with elements taken from (</a:t>
            </a:r>
            <a:r>
              <a:rPr lang="en-GB" cap="none" dirty="0" smtClean="0">
                <a:hlinkClick r:id="rId4"/>
              </a:rPr>
              <a:t>www.Readwritethink.Org/classroom-resources/lesson-plans/hoax-hoax-strategies-online-1135.Html?Tab=4)</a:t>
            </a:r>
            <a:endParaRPr lang="en-GB" cap="none" dirty="0" smtClean="0"/>
          </a:p>
          <a:p>
            <a:pPr marL="0" indent="0">
              <a:buNone/>
            </a:pPr>
            <a:r>
              <a:rPr lang="en-GB" cap="none" dirty="0" smtClean="0"/>
              <a:t>Video source: How to spot fake news - </a:t>
            </a:r>
            <a:r>
              <a:rPr lang="en-GB" cap="none" dirty="0" err="1" smtClean="0"/>
              <a:t>factcheck.Org</a:t>
            </a:r>
            <a:r>
              <a:rPr lang="en-GB" cap="none" dirty="0">
                <a:sym typeface="Wingdings"/>
              </a:rPr>
              <a:t> (</a:t>
            </a:r>
            <a:r>
              <a:rPr lang="en-GB" cap="none" dirty="0">
                <a:sym typeface="Wingdings"/>
                <a:hlinkClick r:id="rId5"/>
              </a:rPr>
              <a:t>https://</a:t>
            </a:r>
            <a:r>
              <a:rPr lang="en-GB" cap="none" dirty="0" smtClean="0">
                <a:sym typeface="Wingdings"/>
                <a:hlinkClick r:id="rId5"/>
              </a:rPr>
              <a:t>youtu.be/AkwWcHekMdo</a:t>
            </a:r>
            <a:r>
              <a:rPr lang="en-GB" cap="none" dirty="0" smtClean="0">
                <a:sym typeface="Wingdings"/>
              </a:rPr>
              <a:t>)</a:t>
            </a:r>
            <a:r>
              <a:rPr lang="en-GB" cap="none" dirty="0">
                <a:sym typeface="Wingdings"/>
              </a:rPr>
              <a:t/>
            </a:r>
            <a:br>
              <a:rPr lang="en-GB" cap="none" dirty="0">
                <a:sym typeface="Wingdings"/>
              </a:rPr>
            </a:br>
            <a:endParaRPr lang="en-GB" cap="none" dirty="0"/>
          </a:p>
          <a:p>
            <a:pPr marL="0" indent="0" algn="ctr">
              <a:buNone/>
            </a:pPr>
            <a:r>
              <a:rPr lang="en-GB" sz="3800" b="1" cap="none" dirty="0" smtClean="0"/>
              <a:t>For more lesson plans, activities and opinion pieces, go to </a:t>
            </a:r>
            <a:br>
              <a:rPr lang="en-GB" sz="3800" b="1" cap="none" dirty="0" smtClean="0"/>
            </a:br>
            <a:r>
              <a:rPr lang="en-GB" sz="3800" b="1" cap="none" dirty="0" smtClean="0">
                <a:hlinkClick r:id="rId2"/>
              </a:rPr>
              <a:t>www.theteacherjames.com</a:t>
            </a:r>
            <a:endParaRPr lang="en-GB" sz="3800" b="1" cap="none" dirty="0"/>
          </a:p>
          <a:p>
            <a:pPr marL="0" indent="0">
              <a:buNone/>
            </a:pPr>
            <a:endParaRPr lang="en-GB" cap="non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James Taylor www.theteacherjames.com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2616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Main Event</Template>
  <TotalTime>3007</TotalTime>
  <Words>399</Words>
  <Application>Microsoft Macintosh PowerPoint</Application>
  <PresentationFormat>Widescreen</PresentationFormat>
  <Paragraphs>56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Calibri</vt:lpstr>
      <vt:lpstr>Wingdings</vt:lpstr>
      <vt:lpstr>Arial</vt:lpstr>
      <vt:lpstr>Main Event</vt:lpstr>
      <vt:lpstr>Fake news</vt:lpstr>
      <vt:lpstr>What is news?</vt:lpstr>
      <vt:lpstr>Where do you get your news?</vt:lpstr>
      <vt:lpstr>PowerPoint Presentation</vt:lpstr>
      <vt:lpstr>Fake or real?</vt:lpstr>
      <vt:lpstr>PowerPoint Presentation</vt:lpstr>
      <vt:lpstr>Fake or real?  Make a list of reasons why you think it might be real and might be fake. </vt:lpstr>
      <vt:lpstr>Fake or real?  Make a list of reasons why you think it might be real and might be fake. </vt:lpstr>
      <vt:lpstr>Discuss</vt:lpstr>
      <vt:lpstr>How to spot fake news</vt:lpstr>
      <vt:lpstr>Fact-checking sites</vt:lpstr>
      <vt:lpstr>Discuss</vt:lpstr>
      <vt:lpstr>Credit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Fake news</dc:title>
  <dc:creator>Microsoft Office User</dc:creator>
  <cp:lastModifiedBy>Microsoft Office User</cp:lastModifiedBy>
  <cp:revision>15</cp:revision>
  <dcterms:created xsi:type="dcterms:W3CDTF">2017-05-23T16:54:00Z</dcterms:created>
  <dcterms:modified xsi:type="dcterms:W3CDTF">2017-05-26T15:10:50Z</dcterms:modified>
</cp:coreProperties>
</file>